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</p:sldMasterIdLst>
  <p:notesMasterIdLst>
    <p:notesMasterId r:id="rId26"/>
  </p:notesMasterIdLst>
  <p:sldIdLst>
    <p:sldId id="256" r:id="rId2"/>
    <p:sldId id="344" r:id="rId3"/>
    <p:sldId id="347" r:id="rId4"/>
    <p:sldId id="345" r:id="rId5"/>
    <p:sldId id="302" r:id="rId6"/>
    <p:sldId id="346" r:id="rId7"/>
    <p:sldId id="317" r:id="rId8"/>
    <p:sldId id="319" r:id="rId9"/>
    <p:sldId id="320" r:id="rId10"/>
    <p:sldId id="321" r:id="rId11"/>
    <p:sldId id="305" r:id="rId12"/>
    <p:sldId id="322" r:id="rId13"/>
    <p:sldId id="324" r:id="rId14"/>
    <p:sldId id="334" r:id="rId15"/>
    <p:sldId id="332" r:id="rId16"/>
    <p:sldId id="333" r:id="rId17"/>
    <p:sldId id="330" r:id="rId18"/>
    <p:sldId id="306" r:id="rId19"/>
    <p:sldId id="331" r:id="rId20"/>
    <p:sldId id="338" r:id="rId21"/>
    <p:sldId id="339" r:id="rId22"/>
    <p:sldId id="340" r:id="rId23"/>
    <p:sldId id="341" r:id="rId24"/>
    <p:sldId id="33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EBBC1C-A10C-4F89-911F-3EB79502E6F6}" type="datetimeFigureOut">
              <a:rPr lang="ru-RU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FB17164-20E4-46BA-8A41-FD5D00805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977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17164-20E4-46BA-8A41-FD5D0080556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36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5903DC8-40C4-42FC-9EC3-CC6806914309}" type="slidenum">
              <a:rPr lang="ru-RU"/>
              <a:pPr eaLnBrk="1" hangingPunct="1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137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CF7CB79-FDB7-441F-BFB7-0D46AF80F89D}" type="slidenum">
              <a:rPr lang="ru-RU"/>
              <a:pPr eaLnBrk="1" hangingPunct="1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936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406D0A-D323-4C71-86D2-74BC33BA769C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CA21830D-C80D-4993-99D8-9E751C0387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25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33B97-4A11-4976-9CFB-21EC85393626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0D992F0E-A527-4E27-8B5F-00C26840B9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84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33B97-4A11-4976-9CFB-21EC85393626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0D992F0E-A527-4E27-8B5F-00C26840B9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307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33B97-4A11-4976-9CFB-21EC85393626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D992F0E-A527-4E27-8B5F-00C26840B9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506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33B97-4A11-4976-9CFB-21EC85393626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D992F0E-A527-4E27-8B5F-00C26840B9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2627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33B97-4A11-4976-9CFB-21EC85393626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D992F0E-A527-4E27-8B5F-00C26840B9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365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F3414E-ED9A-4F8D-94D7-6777BBDF5A32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35E89-AA60-4D3D-B600-89F83AF30F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11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1393D8-88B5-411F-ACB1-C7115DEBA411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AFDE43-C32A-410F-ACAF-711486818F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007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0F7B35-6353-4715-AD41-1DF0E448A4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03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2EBBB-E5BD-41FC-9589-6E698BBEDCEF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960297-3F74-420F-9E59-4D0DBB2012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037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C3368A-0575-4EA7-9DD8-3E0447006502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1C76AB7-94A5-43EF-BF21-7B6D46133B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77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BD5829-265C-4676-9AC0-B6208928D900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89C172D4-CD04-4387-8D8F-A3B9B16DEE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4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C2D41-C8CD-4464-822C-8E9D889E431D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F28FB966-329A-4689-B961-D3645C4DDD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998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016D2E-D344-4F0D-9945-E8397E8A1F5D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814999-FA78-4A2F-A51A-51482B5A9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658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0D174-48D3-4A05-AB7D-A1B92F7137D9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021EDA-F5C0-4683-99D5-88A0084B00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06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1FEAF-6CDC-422C-A76E-E10E911D365D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8CCD3B-6AB3-4CB0-9A9F-CDC8636E48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486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D6DCC6-5209-4874-9836-702797DA2A65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0BE58DA-3328-4672-BB24-3953A27D10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36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4E33B97-4A11-4976-9CFB-21EC85393626}" type="datetimeFigureOut">
              <a:rPr lang="ru-RU" smtClean="0"/>
              <a:pPr>
                <a:defRPr/>
              </a:pPr>
              <a:t>24.11.2019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0D992F0E-A527-4E27-8B5F-00C26840B9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817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  <p:sldLayoutId id="214748392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03a-i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149080"/>
            <a:ext cx="2195513" cy="263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http://www.bestreferat.ru/images/paper/73/15/529157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1440160" cy="2849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fizika.ru/kartinki/tema-03/03-07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3"/>
          <a:stretch/>
        </p:blipFill>
        <p:spPr bwMode="auto">
          <a:xfrm>
            <a:off x="2449684" y="4701525"/>
            <a:ext cx="3876848" cy="1894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15616" y="692695"/>
            <a:ext cx="7056784" cy="224857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kk-KZ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Күш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35349" y="2438664"/>
            <a:ext cx="633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мақсаттары</a:t>
            </a:r>
            <a:endParaRPr lang="kk-KZ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7.2.2.2</a:t>
            </a:r>
            <a:r>
              <a:rPr lang="kk-KZ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күнделікті өмірден күштердің әрекет етуіне мысалдар келтіру.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7.2.2.3.-күштің түрлерін ажырату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6417"/>
            <a:ext cx="6184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Табиғаттағы күштердің түрлері сан алуан: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6697236"/>
                  </p:ext>
                </p:extLst>
              </p:nvPr>
            </p:nvGraphicFramePr>
            <p:xfrm>
              <a:off x="465151" y="1340768"/>
              <a:ext cx="8568952" cy="4696206"/>
            </p:xfrm>
            <a:graphic>
              <a:graphicData uri="http://schemas.openxmlformats.org/drawingml/2006/table">
                <a:tbl>
                  <a:tblPr firstRow="1" firstCol="1" bandRow="1">
                    <a:tableStyleId>{16D9F66E-5EB9-4882-86FB-DCBF35E3C3E4}</a:tableStyleId>
                  </a:tblPr>
                  <a:tblGrid>
                    <a:gridCol w="1783081"/>
                    <a:gridCol w="3928927"/>
                    <a:gridCol w="1249598"/>
                    <a:gridCol w="1607346"/>
                  </a:tblGrid>
                  <a:tr h="36004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Күш атауы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Мағынасы 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Белгі-ленуі 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Форму-ласы 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Ауырлық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Денелердің Жерге тартылу күші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F</a:t>
                          </a:r>
                          <a:r>
                            <a:rPr lang="en-US" sz="2400" baseline="-25000">
                              <a:effectLst/>
                            </a:rPr>
                            <a:t>a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F</a:t>
                          </a:r>
                          <a:r>
                            <a:rPr lang="en-US" sz="2400" baseline="-25000" dirty="0"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effectLst/>
                            </a:rPr>
                            <a:t>=mg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Салмақ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Дененің аспаға немесе тірекке түсіретін күші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P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P=mg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2008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Үйкеліс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Бір дене екінші дене бетімен жанасқанда пайда болатын қозғалысқа кедергі күш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F</a:t>
                          </a:r>
                          <a:r>
                            <a:rPr lang="kk-KZ" sz="2400" baseline="-25000" dirty="0">
                              <a:effectLst/>
                            </a:rPr>
                            <a:t>үйк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F</a:t>
                          </a:r>
                          <a:r>
                            <a:rPr lang="kk-KZ" sz="2400" baseline="-25000" dirty="0">
                              <a:effectLst/>
                            </a:rPr>
                            <a:t>үйк</a:t>
                          </a:r>
                          <a:r>
                            <a:rPr lang="en-US" sz="2400" dirty="0">
                              <a:effectLst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mg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Серпімділік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Денені деформацияға ұшырататын күш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F</a:t>
                          </a:r>
                          <a:r>
                            <a:rPr lang="kk-KZ" sz="2400" baseline="-25000">
                              <a:effectLst/>
                            </a:rPr>
                            <a:t>серіп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F</a:t>
                          </a:r>
                          <a:r>
                            <a:rPr lang="kk-KZ" sz="2400" baseline="-25000" dirty="0">
                              <a:effectLst/>
                            </a:rPr>
                            <a:t>серіп</a:t>
                          </a:r>
                          <a:r>
                            <a:rPr lang="en-US" sz="2400" dirty="0">
                              <a:effectLst/>
                            </a:rPr>
                            <a:t>=k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  <a:latin typeface="Cambria Math" panose="02040503050406030204" pitchFamily="18" charset="0"/>
                                </a:rPr>
                                <m:t>∆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x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6697236"/>
                  </p:ext>
                </p:extLst>
              </p:nvPr>
            </p:nvGraphicFramePr>
            <p:xfrm>
              <a:off x="465151" y="1340768"/>
              <a:ext cx="8568952" cy="4595622"/>
            </p:xfrm>
            <a:graphic>
              <a:graphicData uri="http://schemas.openxmlformats.org/drawingml/2006/table">
                <a:tbl>
                  <a:tblPr firstRow="1" firstCol="1" bandRow="1">
                    <a:tableStyleId>{16D9F66E-5EB9-4882-86FB-DCBF35E3C3E4}</a:tableStyleId>
                  </a:tblPr>
                  <a:tblGrid>
                    <a:gridCol w="1783081"/>
                    <a:gridCol w="3928927"/>
                    <a:gridCol w="1249598"/>
                    <a:gridCol w="1607346"/>
                  </a:tblGrid>
                  <a:tr h="76238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Күш атауы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Мағынасы 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Белгі-ленуі 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Форму-ласы 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6263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Ауырлық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Денелердің Жерге тартылу күші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F</a:t>
                          </a:r>
                          <a:r>
                            <a:rPr lang="en-US" sz="2400" baseline="-25000">
                              <a:effectLst/>
                            </a:rPr>
                            <a:t>a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F</a:t>
                          </a:r>
                          <a:r>
                            <a:rPr lang="en-US" sz="2400" baseline="-25000" dirty="0">
                              <a:effectLst/>
                            </a:rPr>
                            <a:t>a</a:t>
                          </a:r>
                          <a:r>
                            <a:rPr lang="en-US" sz="2400" dirty="0">
                              <a:effectLst/>
                            </a:rPr>
                            <a:t>=mg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6263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Салмақ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dirty="0">
                              <a:effectLst/>
                            </a:rPr>
                            <a:t>Дененің аспаға немесе тірекке түсіретін күші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P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P=mg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54533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Үйкеліс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Бір дене екінші дене бетімен жанасқанда пайда болатын қозғалысқа кедергі күш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F</a:t>
                          </a:r>
                          <a:r>
                            <a:rPr lang="kk-KZ" sz="2400" baseline="-25000" dirty="0">
                              <a:effectLst/>
                            </a:rPr>
                            <a:t>үйк</a:t>
                          </a:r>
                          <a:endParaRPr lang="ru-RU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32955" t="-154331" r="-1136" b="-61024"/>
                          </a:stretch>
                        </a:blipFill>
                      </a:tcPr>
                    </a:tc>
                  </a:tr>
                  <a:tr h="76263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Серпімділік күші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>
                              <a:effectLst/>
                            </a:rPr>
                            <a:t>Денені деформацияға ұшырататын күш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F</a:t>
                          </a:r>
                          <a:r>
                            <a:rPr lang="kk-KZ" sz="2400" baseline="-25000">
                              <a:effectLst/>
                            </a:rPr>
                            <a:t>серіп</a:t>
                          </a:r>
                          <a:endParaRPr lang="ru-RU" sz="24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32955" t="-516800" r="-1136" b="-24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Прямоугольник 3"/>
          <p:cNvSpPr/>
          <p:nvPr/>
        </p:nvSpPr>
        <p:spPr>
          <a:xfrm>
            <a:off x="3419872" y="6309408"/>
            <a:ext cx="2659511" cy="259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300"/>
              </a:lnSpc>
              <a:spcBef>
                <a:spcPts val="300"/>
              </a:spcBef>
              <a:spcAft>
                <a:spcPts val="300"/>
              </a:spcAft>
            </a:pPr>
            <a:r>
              <a:rPr lang="kk-KZ" dirty="0">
                <a:solidFill>
                  <a:srgbClr val="2976A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Бейнефильм күш түрлері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виды сил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44208" y="6080786"/>
            <a:ext cx="897652" cy="73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Line 5"/>
          <p:cNvSpPr>
            <a:spLocks noChangeShapeType="1"/>
          </p:cNvSpPr>
          <p:nvPr/>
        </p:nvSpPr>
        <p:spPr bwMode="auto">
          <a:xfrm flipH="1" flipV="1">
            <a:off x="2411412" y="1268412"/>
            <a:ext cx="1393453" cy="1224484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 flipV="1">
            <a:off x="4932041" y="1196974"/>
            <a:ext cx="1222698" cy="1154444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>
            <a:off x="4283968" y="3429000"/>
            <a:ext cx="695" cy="1008063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6331" name="Picture 11" descr="aimi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30" y="1994396"/>
            <a:ext cx="2520528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2" name="Picture 12" descr="param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2223727"/>
            <a:ext cx="2065338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Picture 13" descr="8_1test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929188"/>
            <a:ext cx="3598963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524625"/>
            <a:ext cx="431800" cy="144463"/>
          </a:xfrm>
          <a:prstGeom prst="actionButtonForwardNex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49300" y="2617410"/>
            <a:ext cx="2158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i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F</a:t>
            </a:r>
            <a:endParaRPr lang="ru-RU" sz="4800" b="1" i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29504" y="627201"/>
            <a:ext cx="3312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Ауырлық 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20990" y="476672"/>
            <a:ext cx="3937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400" b="1" dirty="0">
                <a:solidFill>
                  <a:srgbClr val="C00000"/>
                </a:solidFill>
              </a:rPr>
              <a:t>серпімділік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03849" y="4293096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>
                <a:solidFill>
                  <a:srgbClr val="C00000"/>
                </a:solidFill>
                <a:cs typeface="Aharoni" panose="02010803020104030203" pitchFamily="2" charset="-79"/>
              </a:rPr>
              <a:t>үйкеліс</a:t>
            </a:r>
            <a:endParaRPr lang="ru-RU" sz="36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68894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  <p:bldP spid="56326" grpId="0" animBg="1"/>
      <p:bldP spid="56327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6679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kk-KZ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Ауырлық күші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463" indent="19050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Жер бетіндегі барлық денелер жерге тартылады, яғни Жер тарапынан тартылыс күші болады. Бұл күшті ауырлық күші сипаттайды. Ауырлық күші дененің массасына тура пропорционал болады. Жер бетіндегі g тұрақты шамасы 9.8 м/с</a:t>
            </a:r>
            <a:r>
              <a:rPr lang="kk-KZ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ге тең. Оны еркін түсу үдеуі деп атайды. Ол да векторлық шама, Жер центріне қарай бағытталады . Оның мағынасы Жер 1 кг денені 9,8Н күшпен өзіне тартады деген. Ауырлық күші үнемі жерге бағытталады.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19050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Денелердің ауырлық күшінің әрекетінен ғана қозғалуын еркін түсу деп атайды. ( Ауырлық күшімен салыстырғанда ауаның кедергі күші азырақ болғандықтан, оны ескермеуге болады.)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19050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Басқа ғаламшарларда еркін түсу үдеуінің мәндері әр түрлі болады: g </a:t>
            </a:r>
            <a:r>
              <a:rPr lang="kk-KZ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Марс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=3,73 м/с</a:t>
            </a:r>
            <a:r>
              <a:rPr lang="kk-KZ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g </a:t>
            </a:r>
            <a:r>
              <a:rPr lang="kk-KZ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Шолпан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=8,8 м/с</a:t>
            </a:r>
            <a:r>
              <a:rPr lang="kk-KZ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g </a:t>
            </a:r>
            <a:r>
              <a:rPr lang="kk-KZ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Юпитер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=24 м/с</a:t>
            </a:r>
            <a:r>
              <a:rPr lang="kk-KZ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19050" algn="just">
              <a:lnSpc>
                <a:spcPct val="107000"/>
              </a:lnSpc>
              <a:spcAft>
                <a:spcPts val="800"/>
              </a:spcAft>
            </a:pPr>
            <a:endParaRPr lang="kk-KZ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90830" algn="just">
              <a:lnSpc>
                <a:spcPct val="107000"/>
              </a:lnSpc>
              <a:spcAft>
                <a:spcPts val="800"/>
              </a:spcAft>
            </a:pPr>
            <a:r>
              <a:rPr lang="kk-KZ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Тапсырма</a:t>
            </a:r>
            <a:r>
              <a:rPr lang="kk-KZ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әр оқушы өзінің Жерге түсіретін ауырлық күшін есептеп, Юпитердегі ауырлық күшімен салыстыру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884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901824" y="0"/>
            <a:ext cx="7772400" cy="70326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КҮШ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3038742"/>
              </p:ext>
            </p:extLst>
          </p:nvPr>
        </p:nvGraphicFramePr>
        <p:xfrm>
          <a:off x="259555" y="596713"/>
          <a:ext cx="8624888" cy="5295578"/>
        </p:xfrm>
        <a:graphic>
          <a:graphicData uri="http://schemas.openxmlformats.org/drawingml/2006/table">
            <a:tbl>
              <a:tblPr/>
              <a:tblGrid>
                <a:gridCol w="3854202"/>
                <a:gridCol w="4770686"/>
              </a:tblGrid>
              <a:tr h="1009650">
                <a:tc>
                  <a:txBody>
                    <a:bodyPr/>
                    <a:lstStyle/>
                    <a:p>
                      <a:pPr marL="1333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Физикалық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1333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векторлық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шама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333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1874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75025">
                <a:tc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формуласы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400" b="1" i="1" dirty="0" smtClean="0">
                          <a:solidFill>
                            <a:srgbClr val="C00000"/>
                          </a:solidFill>
                          <a:effectLst>
                            <a:outerShdw blurRad="50800" dist="50800" dir="5400000" algn="ctr" rotWithShape="0">
                              <a:srgbClr val="000000">
                                <a:alpha val="99000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F=mg</a:t>
                      </a:r>
                      <a:endParaRPr lang="ru-RU" sz="5400" b="1" i="1" dirty="0" smtClean="0">
                        <a:solidFill>
                          <a:srgbClr val="C00000"/>
                        </a:solidFill>
                        <a:effectLst>
                          <a:outerShdw blurRad="50800" dist="50800" dir="5400000" algn="ctr" rotWithShape="0">
                            <a:srgbClr val="000000">
                              <a:alpha val="99000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</a:tr>
              <a:tr h="938213">
                <a:tc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Өлшем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бірлігі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9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9E7"/>
                    </a:solidFill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Өлшеу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әдісі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Өлшейтін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аспап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9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9E7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20072" y="831098"/>
            <a:ext cx="1915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i="1" dirty="0">
                <a:solidFill>
                  <a:srgbClr val="FFFF00"/>
                </a:solid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F</a:t>
            </a:r>
            <a:endParaRPr lang="ru-RU" sz="4800" b="1" i="1" dirty="0">
              <a:solidFill>
                <a:srgbClr val="FFFF00"/>
              </a:solid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62134" y="2990040"/>
            <a:ext cx="7709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62049" y="3793385"/>
            <a:ext cx="4141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күшпен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салыстыру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20529" y="5027617"/>
            <a:ext cx="2779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Динамометр</a:t>
            </a:r>
          </a:p>
        </p:txBody>
      </p:sp>
      <p:pic>
        <p:nvPicPr>
          <p:cNvPr id="9" name="Picture 14" descr="8_1test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675" y="4874407"/>
            <a:ext cx="1248768" cy="164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13018" y="6128800"/>
            <a:ext cx="6498062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kk-KZ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Мұндағы   g тұрақты шама, g=9.8 Н/кг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0625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educat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0"/>
            <a:ext cx="11277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438400" y="152400"/>
            <a:ext cx="3276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4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Серпімділік</a:t>
            </a:r>
            <a:r>
              <a:rPr lang="ru-RU" sz="34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r>
              <a:rPr lang="ru-RU" sz="34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күші</a:t>
            </a:r>
            <a:endParaRPr lang="ru-RU" sz="3400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US" sz="3400" dirty="0"/>
          </a:p>
        </p:txBody>
      </p:sp>
      <p:pic>
        <p:nvPicPr>
          <p:cNvPr id="7" name="Рисунок 6" descr="D:\куш магынасы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836712"/>
            <a:ext cx="1127760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698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1494"/>
            <a:ext cx="9036496" cy="1258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algn="just">
              <a:lnSpc>
                <a:spcPct val="107000"/>
              </a:lnSpc>
              <a:spcAft>
                <a:spcPts val="800"/>
              </a:spcAft>
            </a:pPr>
            <a:r>
              <a:rPr lang="kk-KZ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Дене деформацияланғанда пайда болады. </a:t>
            </a:r>
            <a:r>
              <a:rPr lang="kk-KZ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Деформация </a:t>
            </a:r>
            <a:r>
              <a:rPr lang="kk-KZ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дене пішінінің немесе өлшемінің өзгеруі (созылу, сығылу, майысу, бұралу, ығысу).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289915"/>
            <a:ext cx="9144000" cy="545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20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гук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4502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07504" y="2564904"/>
                <a:ext cx="7560840" cy="12778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0955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kk-KZ" sz="24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kk-KZ" sz="24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серіп</a:t>
                </a: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=k</a:t>
                </a:r>
                <a14:m>
                  <m:oMath xmlns:m="http://schemas.openxmlformats.org/officeDocument/2006/math">
                    <m:r>
                      <a:rPr lang="kk-KZ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     - Гук заңы,</a:t>
                </a: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0955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Мұндағы </a:t>
                </a:r>
                <a:r>
                  <a:rPr lang="kk-KZ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серіппенің қатаңдығы (Н/м),</a:t>
                </a: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0955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kk-KZ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  - серіппенің созылуы, яғни </a:t>
                </a:r>
                <a14:m>
                  <m:oMath xmlns:m="http://schemas.openxmlformats.org/officeDocument/2006/math">
                    <m:r>
                      <a:rPr lang="kk-KZ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  = х2-х1   (м)</a:t>
                </a: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564904"/>
                <a:ext cx="7560840" cy="1277850"/>
              </a:xfrm>
              <a:prstGeom prst="rect">
                <a:avLst/>
              </a:prstGeom>
              <a:blipFill rotWithShape="0">
                <a:blip r:embed="rId3"/>
                <a:stretch>
                  <a:fillRect l="-1048" t="-3828" r="-1210" b="-86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 descr="D:\сурет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42754"/>
            <a:ext cx="7272808" cy="30152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7995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61523" y="116632"/>
            <a:ext cx="2039661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kk-KZ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Үйкеліс күші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474348"/>
              </p:ext>
            </p:extLst>
          </p:nvPr>
        </p:nvGraphicFramePr>
        <p:xfrm>
          <a:off x="467545" y="764704"/>
          <a:ext cx="8424936" cy="1669214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2807911"/>
                <a:gridCol w="2807911"/>
                <a:gridCol w="2809114"/>
              </a:tblGrid>
              <a:tr h="378042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0" dirty="0">
                          <a:effectLst/>
                        </a:rPr>
                        <a:t>Автокөліктің жүрісі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042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0" dirty="0">
                          <a:effectLst/>
                        </a:rPr>
                        <a:t>Тас жолда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0" dirty="0">
                          <a:effectLst/>
                        </a:rPr>
                        <a:t>Балшықта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>
                          <a:effectLst/>
                        </a:rPr>
                        <a:t>Мұзда</a:t>
                      </a:r>
                      <a:endParaRPr lang="ru-RU" sz="2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6084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dirty="0">
                          <a:effectLst/>
                        </a:rPr>
                        <a:t> 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dirty="0">
                          <a:effectLst/>
                        </a:rPr>
                        <a:t> 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970838" y="2708920"/>
                <a:ext cx="5418349" cy="36488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381000" algn="just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kk-KZ" sz="24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kk-KZ" sz="24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үйк</a:t>
                </a: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kk-KZ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mg, мұндағы </a:t>
                </a:r>
                <a14:m>
                  <m:oMath xmlns:m="http://schemas.openxmlformats.org/officeDocument/2006/math">
                    <m:r>
                      <a:rPr lang="kk-KZ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жанасатын беттің үйкеліс коэффициенті. Әр дененің өзінің үйкеліс коэффициенті болады (Оқулық 4-кесте).</a:t>
                </a: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381000" algn="just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Үйкеліс күші мына жағдайларға тәуелді:</a:t>
                </a: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Материалдың тегіне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Бетінің кедір-бұдырлығына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07000"/>
                  </a:lnSpc>
                  <a:spcAft>
                    <a:spcPts val="800"/>
                  </a:spcAft>
                  <a:buFont typeface="Times New Roman" panose="02020603050405020304" pitchFamily="18" charset="0"/>
                  <a:buChar char="-"/>
                </a:pPr>
                <a:r>
                  <a:rPr lang="kk-KZ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Массасына </a:t>
                </a:r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38" y="2708920"/>
                <a:ext cx="5418349" cy="3648884"/>
              </a:xfrm>
              <a:prstGeom prst="rect">
                <a:avLst/>
              </a:prstGeom>
              <a:blipFill rotWithShape="0">
                <a:blip r:embed="rId2"/>
                <a:stretch>
                  <a:fillRect l="-1462" t="-1336" r="-1800" b="-21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482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8" name="Picture 6" descr="autowalls_ru_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9" name="Line 7"/>
          <p:cNvSpPr>
            <a:spLocks noChangeShapeType="1"/>
          </p:cNvSpPr>
          <p:nvPr/>
        </p:nvSpPr>
        <p:spPr bwMode="auto">
          <a:xfrm>
            <a:off x="4859338" y="4365625"/>
            <a:ext cx="0" cy="172720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 flipV="1">
            <a:off x="4859338" y="3500438"/>
            <a:ext cx="0" cy="172878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1" name="Line 9"/>
          <p:cNvSpPr>
            <a:spLocks noChangeShapeType="1"/>
          </p:cNvSpPr>
          <p:nvPr/>
        </p:nvSpPr>
        <p:spPr bwMode="auto">
          <a:xfrm>
            <a:off x="4859338" y="5273675"/>
            <a:ext cx="0" cy="15843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2" name="Line 10"/>
          <p:cNvSpPr>
            <a:spLocks noChangeShapeType="1"/>
          </p:cNvSpPr>
          <p:nvPr/>
        </p:nvSpPr>
        <p:spPr bwMode="auto">
          <a:xfrm>
            <a:off x="4859338" y="5229225"/>
            <a:ext cx="2305050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6732588" y="5373688"/>
            <a:ext cx="791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1800" b="1" dirty="0" smtClean="0">
                <a:solidFill>
                  <a:schemeClr val="tx2"/>
                </a:solidFill>
              </a:rPr>
              <a:t>F</a:t>
            </a:r>
            <a:r>
              <a:rPr lang="ru-RU" sz="1400" b="1" dirty="0" err="1" smtClean="0">
                <a:solidFill>
                  <a:schemeClr val="tx2"/>
                </a:solidFill>
              </a:rPr>
              <a:t>үйк</a:t>
            </a:r>
            <a:r>
              <a:rPr lang="ru-RU" sz="1400" dirty="0" smtClean="0">
                <a:solidFill>
                  <a:schemeClr val="tx2"/>
                </a:solidFill>
              </a:rPr>
              <a:t>.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64525" name="Line 13"/>
          <p:cNvSpPr>
            <a:spLocks noChangeShapeType="1"/>
          </p:cNvSpPr>
          <p:nvPr/>
        </p:nvSpPr>
        <p:spPr bwMode="auto">
          <a:xfrm>
            <a:off x="6804025" y="5445125"/>
            <a:ext cx="21748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4932363" y="5661025"/>
            <a:ext cx="323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chemeClr val="tx2"/>
                </a:solidFill>
              </a:rPr>
              <a:t>F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>
            <a:off x="5003800" y="5734050"/>
            <a:ext cx="2159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4859338" y="6491288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800" b="1">
                <a:solidFill>
                  <a:srgbClr val="FFFF00"/>
                </a:solidFill>
              </a:rPr>
              <a:t>Р</a:t>
            </a:r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4932363" y="6524625"/>
            <a:ext cx="2159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4859338" y="3213100"/>
            <a:ext cx="514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1800" b="1" dirty="0" smtClean="0">
                <a:solidFill>
                  <a:schemeClr val="bg1"/>
                </a:solidFill>
              </a:rPr>
              <a:t>F</a:t>
            </a:r>
            <a:r>
              <a:rPr lang="ru-RU" sz="1800" b="1" dirty="0" smtClean="0">
                <a:solidFill>
                  <a:schemeClr val="bg1"/>
                </a:solidFill>
              </a:rPr>
              <a:t>с.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64532" name="Line 20"/>
          <p:cNvSpPr>
            <a:spLocks noChangeShapeType="1"/>
          </p:cNvSpPr>
          <p:nvPr/>
        </p:nvSpPr>
        <p:spPr bwMode="auto">
          <a:xfrm>
            <a:off x="4932363" y="3284538"/>
            <a:ext cx="2159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33" name="Text Box 21"/>
          <p:cNvSpPr txBox="1">
            <a:spLocks noChangeArrowheads="1"/>
          </p:cNvSpPr>
          <p:nvPr/>
        </p:nvSpPr>
        <p:spPr bwMode="auto">
          <a:xfrm>
            <a:off x="4859338" y="4149725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800" b="1">
                <a:solidFill>
                  <a:schemeClr val="tx2"/>
                </a:solidFill>
              </a:rPr>
              <a:t>А</a:t>
            </a:r>
          </a:p>
        </p:txBody>
      </p:sp>
      <p:sp>
        <p:nvSpPr>
          <p:cNvPr id="64534" name="Text Box 22"/>
          <p:cNvSpPr txBox="1">
            <a:spLocks noChangeArrowheads="1"/>
          </p:cNvSpPr>
          <p:nvPr/>
        </p:nvSpPr>
        <p:spPr bwMode="auto">
          <a:xfrm>
            <a:off x="4932363" y="4868863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800">
                <a:solidFill>
                  <a:srgbClr val="FFFF00"/>
                </a:solidFill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243164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2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animBg="1"/>
      <p:bldP spid="64520" grpId="0" animBg="1"/>
      <p:bldP spid="64521" grpId="0" animBg="1"/>
      <p:bldP spid="64522" grpId="0" animBg="1"/>
      <p:bldP spid="64524" grpId="0"/>
      <p:bldP spid="64525" grpId="0" animBg="1"/>
      <p:bldP spid="64526" grpId="0"/>
      <p:bldP spid="64527" grpId="0" animBg="1"/>
      <p:bldP spid="64528" grpId="0"/>
      <p:bldP spid="64529" grpId="0" animBg="1"/>
      <p:bldP spid="64530" grpId="0"/>
      <p:bldP spid="645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9763" y="116632"/>
            <a:ext cx="3715441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955" algn="just">
              <a:lnSpc>
                <a:spcPct val="107000"/>
              </a:lnSpc>
              <a:spcAft>
                <a:spcPts val="800"/>
              </a:spcAft>
            </a:pPr>
            <a:r>
              <a:rPr lang="kk-KZ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Үйкеліс күшінің түрлері: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D:\тыныштык уйкел3с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6" y="552769"/>
            <a:ext cx="9126583" cy="2732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D:\сырганау уйкел3с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8" y="2768728"/>
            <a:ext cx="9148388" cy="2100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домалау уйкелис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9" y="4653136"/>
            <a:ext cx="9148388" cy="2088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2670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0688"/>
            <a:ext cx="741682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.Мектеп динамометрін пайдаланып сынып ішіндегі кейбір жүктердің Жерге тартылу күшін анықта.</a:t>
            </a:r>
          </a:p>
          <a:p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2.Өз массаңды біле отырып салмағыңды есепте.</a:t>
            </a:r>
          </a:p>
          <a:p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3.Ұзындық өлшеуішпен сыныпханасының өлшемін анықтап ,оларды метрмен өрнектеп (ұзындық,ені, биіктігін)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V=a*b*c</a:t>
            </a:r>
            <a:endParaRPr lang="kk-KZ" sz="2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Ауа тығыздығы 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1,29 кг/м массасын 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m=p*V 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және салмақты есептеңдер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P=m*g 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еркін түсу үдеуі 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9,8Н/кг</a:t>
            </a:r>
          </a:p>
          <a:p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Домалау үйкеліс күші сырғанау үйкеліс күшінен аз екенін қалай дәлелдеуге болады?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kk-KZ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Допқа әсер ететін күштің түсу нүктесі мен бағытын салып 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көрсетіңіздер</a:t>
            </a:r>
          </a:p>
          <a:p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kk-KZ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Сырғанау </a:t>
            </a:r>
            <a:r>
              <a:rPr lang="kk-KZ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үйкеліс күші дененің салмағына тәулділігін қалай дәлелдеуге болады?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7313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30" y="1284727"/>
            <a:ext cx="7504964" cy="463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04650"/>
            <a:ext cx="8712968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Тең әсерлі күш</a:t>
            </a:r>
            <a:r>
              <a:rPr lang="kk-KZ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-денеге бір мезгілде әрекет ететін бірнеше күштің әрекетіндей әрекет ететін күш сол күштердің тең әрекетті күші деп аталады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73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4" descr="educat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0"/>
            <a:ext cx="11277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4648200" y="1676400"/>
            <a:ext cx="1295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sz="3200"/>
          </a:p>
        </p:txBody>
      </p:sp>
      <p:pic>
        <p:nvPicPr>
          <p:cNvPr id="22533" name="Picture 11" descr="Безымян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447800"/>
            <a:ext cx="9073008" cy="5722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12"/>
          <p:cNvSpPr>
            <a:spLocks noChangeArrowheads="1"/>
          </p:cNvSpPr>
          <p:nvPr/>
        </p:nvSpPr>
        <p:spPr bwMode="auto">
          <a:xfrm>
            <a:off x="1066800" y="152400"/>
            <a:ext cx="9677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600" b="1" i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Күштерді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i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қосу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i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мысалы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:</a:t>
            </a:r>
            <a:endParaRPr lang="ru-RU" sz="36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sz="3400" dirty="0"/>
          </a:p>
        </p:txBody>
      </p:sp>
      <p:pic>
        <p:nvPicPr>
          <p:cNvPr id="12302" name="Picture 14" descr="Безымянн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869160"/>
            <a:ext cx="9252520" cy="361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46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 descr="educat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91281"/>
            <a:ext cx="11277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52400" y="152400"/>
            <a:ext cx="9677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4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     </a:t>
            </a:r>
            <a:r>
              <a:rPr lang="ru-RU" sz="34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күштерді</a:t>
            </a:r>
            <a:r>
              <a:rPr lang="ru-RU" sz="34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r>
              <a:rPr lang="ru-RU" sz="34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қосу</a:t>
            </a:r>
            <a:endParaRPr lang="ru-RU" sz="3400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US" sz="3400" dirty="0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2971800" y="3886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9" name="AutoShape 13"/>
          <p:cNvSpPr>
            <a:spLocks/>
          </p:cNvSpPr>
          <p:nvPr/>
        </p:nvSpPr>
        <p:spPr bwMode="auto">
          <a:xfrm>
            <a:off x="4191000" y="1828800"/>
            <a:ext cx="304800" cy="3048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5410200" y="3581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>
            <a:off x="5410200" y="4572000"/>
            <a:ext cx="2286000" cy="152400"/>
          </a:xfrm>
          <a:prstGeom prst="rightArrow">
            <a:avLst>
              <a:gd name="adj1" fmla="val 50000"/>
              <a:gd name="adj2" fmla="val 3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6096000" y="3581400"/>
            <a:ext cx="1600200" cy="152400"/>
          </a:xfrm>
          <a:prstGeom prst="rightArrow">
            <a:avLst>
              <a:gd name="adj1" fmla="val 50000"/>
              <a:gd name="adj2" fmla="val 262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56388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62484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68580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6172200" y="4114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6553200" y="3124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>
            <a:off x="5562600" y="3124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5410200" y="30480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b="1" i="1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ru-RU" sz="1600" b="1" i="1">
                <a:solidFill>
                  <a:srgbClr val="663300"/>
                </a:solidFill>
                <a:latin typeface="Monotype Corsiva" panose="03010101010201010101" pitchFamily="66" charset="0"/>
              </a:rPr>
              <a:t>1</a:t>
            </a:r>
          </a:p>
        </p:txBody>
      </p: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6400800" y="30480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b="1" i="1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en-US" sz="1600" b="1" i="1">
                <a:solidFill>
                  <a:srgbClr val="663300"/>
                </a:solidFill>
                <a:latin typeface="Monotype Corsiva" panose="03010101010201010101" pitchFamily="66" charset="0"/>
              </a:rPr>
              <a:t>2</a:t>
            </a:r>
            <a:endParaRPr lang="ru-RU" sz="1600" b="1" i="1">
              <a:solidFill>
                <a:srgbClr val="6633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6019800" y="40386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b="1" i="1">
                <a:solidFill>
                  <a:srgbClr val="663300"/>
                </a:solidFill>
                <a:latin typeface="Monotype Corsiva" panose="03010101010201010101" pitchFamily="66" charset="0"/>
              </a:rPr>
              <a:t>R</a:t>
            </a:r>
            <a:endParaRPr lang="ru-RU" sz="1600" b="1" i="1">
              <a:solidFill>
                <a:srgbClr val="6633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2743200" y="2819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37" name="AutoShape 21"/>
          <p:cNvSpPr>
            <a:spLocks noChangeArrowheads="1"/>
          </p:cNvSpPr>
          <p:nvPr/>
        </p:nvSpPr>
        <p:spPr bwMode="auto">
          <a:xfrm>
            <a:off x="2362200" y="4267200"/>
            <a:ext cx="1600200" cy="152400"/>
          </a:xfrm>
          <a:prstGeom prst="rightArrow">
            <a:avLst>
              <a:gd name="adj1" fmla="val 50000"/>
              <a:gd name="adj2" fmla="val 262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29718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7800"/>
            <a:ext cx="3352800" cy="3962400"/>
          </a:xfrm>
          <a:noFill/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</a:pPr>
            <a:endParaRPr lang="ru-RU" sz="2800" b="1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sz="2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   </a:t>
            </a:r>
            <a:r>
              <a:rPr lang="ru-RU" sz="28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бірінші</a:t>
            </a: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күш</a:t>
            </a: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:</a:t>
            </a:r>
            <a:endParaRPr lang="en-US" sz="1800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		    </a:t>
            </a:r>
            <a:r>
              <a:rPr lang="en-US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en-US" sz="1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1</a:t>
            </a:r>
          </a:p>
          <a:p>
            <a:pPr marL="609600" indent="-609600" algn="l" eaLnBrk="1" hangingPunct="1">
              <a:lnSpc>
                <a:spcPct val="90000"/>
              </a:lnSpc>
            </a:pPr>
            <a:endParaRPr lang="ru-RU" sz="2800" b="1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   </a:t>
            </a:r>
            <a:r>
              <a:rPr lang="ru-RU" sz="28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екінші</a:t>
            </a: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күш</a:t>
            </a: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:</a:t>
            </a:r>
            <a:endParaRPr lang="en-US" sz="1800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            </a:t>
            </a:r>
            <a:r>
              <a:rPr lang="en-US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ru-RU" sz="1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2</a:t>
            </a:r>
            <a:endParaRPr lang="en-US" sz="1800" b="1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ru-RU" sz="1800" dirty="0" smtClean="0"/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dirty="0" smtClean="0"/>
              <a:t>                             </a:t>
            </a:r>
            <a:endParaRPr lang="en-US" dirty="0" smtClean="0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5029200" y="1828800"/>
            <a:ext cx="34290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      </a:t>
            </a:r>
            <a:r>
              <a:rPr lang="ru-RU" sz="28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қорытқы</a:t>
            </a: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күш</a:t>
            </a:r>
            <a:r>
              <a:rPr lang="ru-RU" sz="28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:</a:t>
            </a:r>
            <a:r>
              <a:rPr lang="ru-RU" sz="2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  <a:endParaRPr lang="ru-RU" sz="2800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sz="32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     R = F</a:t>
            </a:r>
            <a:r>
              <a:rPr lang="ru-RU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1 </a:t>
            </a:r>
            <a:r>
              <a:rPr lang="ru-RU" sz="24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+ </a:t>
            </a:r>
            <a:r>
              <a:rPr lang="en-US" sz="32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ru-RU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2 </a:t>
            </a:r>
            <a:endParaRPr lang="en-US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US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ru-RU" sz="3200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ru-RU" sz="3200" dirty="0"/>
              <a:t>                       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14355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9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9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746E-6 L 3.33333E-6 -0.1221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nimBg="1"/>
      <p:bldP spid="9229" grpId="0" animBg="1"/>
      <p:bldP spid="9230" grpId="0" animBg="1"/>
      <p:bldP spid="9232" grpId="0" animBg="1"/>
      <p:bldP spid="9232" grpId="1" animBg="1"/>
      <p:bldP spid="9235" grpId="0" animBg="1"/>
      <p:bldP spid="9238" grpId="0" animBg="1"/>
      <p:bldP spid="9239" grpId="0" animBg="1"/>
      <p:bldP spid="9240" grpId="0" animBg="1"/>
      <p:bldP spid="9241" grpId="0" animBg="1"/>
      <p:bldP spid="9242" grpId="0" animBg="1"/>
      <p:bldP spid="9243" grpId="0" animBg="1"/>
      <p:bldP spid="9244" grpId="0" build="allAtOnce"/>
      <p:bldP spid="9225" grpId="0" animBg="1"/>
      <p:bldP spid="9237" grpId="0" animBg="1"/>
      <p:bldP spid="92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4" descr="educat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76200"/>
            <a:ext cx="11277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209800" y="164010"/>
            <a:ext cx="9677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4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Күштерді</a:t>
            </a:r>
            <a:r>
              <a:rPr lang="ru-RU" sz="3400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r>
              <a:rPr lang="ru-RU" sz="3400" i="1" dirty="0" err="1" smtClean="0">
                <a:solidFill>
                  <a:srgbClr val="663300"/>
                </a:solidFill>
                <a:latin typeface="Monotype Corsiva" panose="03010101010201010101" pitchFamily="66" charset="0"/>
              </a:rPr>
              <a:t>қосу</a:t>
            </a:r>
            <a:endParaRPr lang="ru-RU" sz="3400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US" sz="3400" dirty="0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029200" y="1828800"/>
            <a:ext cx="34290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      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     R = F</a:t>
            </a:r>
            <a:r>
              <a:rPr lang="ru-RU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1 </a:t>
            </a:r>
            <a:r>
              <a:rPr lang="ru-RU" sz="24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+ </a:t>
            </a:r>
            <a:r>
              <a:rPr lang="en-US" sz="3200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ru-RU" b="1" i="1" dirty="0">
                <a:solidFill>
                  <a:srgbClr val="663300"/>
                </a:solidFill>
                <a:latin typeface="Monotype Corsiva" panose="03010101010201010101" pitchFamily="66" charset="0"/>
              </a:rPr>
              <a:t>2 </a:t>
            </a:r>
            <a:endParaRPr lang="en-US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en-US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endParaRPr lang="ru-RU" sz="3200" b="1" i="1" dirty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ru-RU" sz="3200" dirty="0"/>
              <a:t>                             </a:t>
            </a:r>
            <a:endParaRPr lang="en-US" sz="3200" dirty="0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2971800" y="3886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3" name="AutoShape 9"/>
          <p:cNvSpPr>
            <a:spLocks/>
          </p:cNvSpPr>
          <p:nvPr/>
        </p:nvSpPr>
        <p:spPr bwMode="auto">
          <a:xfrm>
            <a:off x="4191000" y="1828800"/>
            <a:ext cx="304800" cy="3048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105400" y="3581400"/>
            <a:ext cx="2590800" cy="152400"/>
          </a:xfrm>
          <a:prstGeom prst="rightArrow">
            <a:avLst>
              <a:gd name="adj1" fmla="val 50000"/>
              <a:gd name="adj2" fmla="val 4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5105400" y="4572000"/>
            <a:ext cx="1143000" cy="152400"/>
          </a:xfrm>
          <a:prstGeom prst="rightArrow">
            <a:avLst>
              <a:gd name="adj1" fmla="val 50000"/>
              <a:gd name="adj2" fmla="val 1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 rot="10800000">
            <a:off x="6248400" y="37338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56388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62484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68580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>
            <a:off x="5334000" y="4114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>
            <a:off x="6934200" y="3962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5562600" y="3124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5410200" y="30480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b="1" i="1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ru-RU" sz="1600" b="1" i="1">
                <a:solidFill>
                  <a:srgbClr val="663300"/>
                </a:solidFill>
                <a:latin typeface="Monotype Corsiva" panose="03010101010201010101" pitchFamily="66" charset="0"/>
              </a:rPr>
              <a:t>1</a:t>
            </a:r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6781800" y="38862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b="1" i="1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en-US" sz="1600" b="1" i="1">
                <a:solidFill>
                  <a:srgbClr val="663300"/>
                </a:solidFill>
                <a:latin typeface="Monotype Corsiva" panose="03010101010201010101" pitchFamily="66" charset="0"/>
              </a:rPr>
              <a:t>2</a:t>
            </a:r>
            <a:endParaRPr lang="ru-RU" sz="1600" b="1" i="1">
              <a:solidFill>
                <a:srgbClr val="6633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5181600" y="40386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b="1" i="1">
                <a:solidFill>
                  <a:srgbClr val="663300"/>
                </a:solidFill>
                <a:latin typeface="Monotype Corsiva" panose="03010101010201010101" pitchFamily="66" charset="0"/>
              </a:rPr>
              <a:t>R</a:t>
            </a:r>
            <a:endParaRPr lang="ru-RU" sz="1600" b="1" i="1">
              <a:solidFill>
                <a:srgbClr val="6633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6406" name="AutoShape 22"/>
          <p:cNvSpPr>
            <a:spLocks noChangeArrowheads="1"/>
          </p:cNvSpPr>
          <p:nvPr/>
        </p:nvSpPr>
        <p:spPr bwMode="auto">
          <a:xfrm>
            <a:off x="1600200" y="2819400"/>
            <a:ext cx="2590800" cy="152400"/>
          </a:xfrm>
          <a:prstGeom prst="rightArrow">
            <a:avLst>
              <a:gd name="adj1" fmla="val 50000"/>
              <a:gd name="adj2" fmla="val 4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6407" name="AutoShape 23"/>
          <p:cNvSpPr>
            <a:spLocks noChangeArrowheads="1"/>
          </p:cNvSpPr>
          <p:nvPr/>
        </p:nvSpPr>
        <p:spPr bwMode="auto">
          <a:xfrm rot="10800000">
            <a:off x="2057400" y="42672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6408" name="Line 24"/>
          <p:cNvSpPr>
            <a:spLocks noChangeShapeType="1"/>
          </p:cNvSpPr>
          <p:nvPr/>
        </p:nvSpPr>
        <p:spPr bwMode="auto">
          <a:xfrm>
            <a:off x="2971800" y="2438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363133" y="1579081"/>
            <a:ext cx="3352800" cy="3962400"/>
          </a:xfrm>
          <a:noFill/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</a:pPr>
            <a:endParaRPr lang="ru-RU" sz="2800" b="1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en-US" sz="1800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		    </a:t>
            </a:r>
            <a:r>
              <a:rPr lang="en-US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en-US" sz="1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1</a:t>
            </a:r>
          </a:p>
          <a:p>
            <a:pPr marL="609600" indent="-609600" algn="l" eaLnBrk="1" hangingPunct="1">
              <a:lnSpc>
                <a:spcPct val="90000"/>
              </a:lnSpc>
            </a:pPr>
            <a:endParaRPr lang="ru-RU" sz="2800" b="1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sz="2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   </a:t>
            </a:r>
            <a:endParaRPr lang="en-US" sz="1800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              </a:t>
            </a:r>
            <a:r>
              <a:rPr lang="en-US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F</a:t>
            </a:r>
            <a:r>
              <a:rPr lang="ru-RU" sz="1800" b="1" i="1" dirty="0" smtClean="0">
                <a:solidFill>
                  <a:srgbClr val="663300"/>
                </a:solidFill>
                <a:latin typeface="Monotype Corsiva" panose="03010101010201010101" pitchFamily="66" charset="0"/>
              </a:rPr>
              <a:t>2</a:t>
            </a:r>
            <a:endParaRPr lang="en-US" sz="1800" b="1" i="1" dirty="0" smtClean="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marL="609600" indent="-609600" algn="l" eaLnBrk="1" hangingPunct="1">
              <a:lnSpc>
                <a:spcPct val="90000"/>
              </a:lnSpc>
            </a:pPr>
            <a:endParaRPr lang="ru-RU" sz="1800" dirty="0" smtClean="0"/>
          </a:p>
          <a:p>
            <a:pPr marL="609600" indent="-609600" algn="l" eaLnBrk="1" hangingPunct="1">
              <a:lnSpc>
                <a:spcPct val="90000"/>
              </a:lnSpc>
            </a:pPr>
            <a:r>
              <a:rPr lang="ru-RU" dirty="0" smtClean="0"/>
              <a:t>                            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024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6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746E-6 L 3.33333E-6 -0.1221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nimBg="1"/>
      <p:bldP spid="16394" grpId="0" animBg="1"/>
      <p:bldP spid="16395" grpId="0" animBg="1"/>
      <p:bldP spid="16395" grpId="1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build="allAtOnce"/>
      <p:bldP spid="16406" grpId="0" animBg="1"/>
      <p:bldP spid="16407" grpId="0" animBg="1"/>
      <p:bldP spid="164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372888"/>
            <a:ext cx="7560840" cy="2120007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175" y="18424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12" y="2723728"/>
            <a:ext cx="3377355" cy="26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220072" y="3505424"/>
            <a:ext cx="20882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Ғ</a:t>
            </a:r>
            <a:r>
              <a:rPr kumimoji="0" lang="kk-KZ" alt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  </a:t>
            </a:r>
            <a:r>
              <a:rPr kumimoji="0" lang="kk-KZ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=F</a:t>
            </a:r>
            <a:r>
              <a:rPr kumimoji="0" lang="kk-KZ" alt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kk-KZ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-F</a:t>
            </a:r>
            <a:r>
              <a:rPr kumimoji="0" lang="kk-KZ" alt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endParaRPr kumimoji="0" lang="kk-KZ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571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836712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Дескриптор: </a:t>
            </a:r>
            <a:endParaRPr lang="kk-KZ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kk-KZ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1.Күші ажырата   алады.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2.Күштің </a:t>
            </a: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әрекет ету </a:t>
            </a: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бағытын</a:t>
            </a:r>
            <a:r>
              <a:rPr lang="ru-RU" sz="3200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анықтай </a:t>
            </a:r>
          </a:p>
          <a:p>
            <a:pPr>
              <a:spcAft>
                <a:spcPts val="0"/>
              </a:spcAft>
            </a:pP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алады</a:t>
            </a: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3.Кез </a:t>
            </a: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келген жердегі күшті өлшей </a:t>
            </a: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</a:pP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алады</a:t>
            </a:r>
            <a:r>
              <a:rPr lang="kk-KZ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234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689789"/>
            <a:ext cx="66967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Тест </a:t>
            </a:r>
          </a:p>
          <a:p>
            <a:pPr>
              <a:spcAft>
                <a:spcPts val="0"/>
              </a:spcAft>
            </a:pPr>
            <a:r>
              <a:rPr lang="kk-K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1.Күш</a:t>
            </a:r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дегеніміз  ................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дененің көлем бірлігіндегі массасына тең шама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денелердің өзара әрекеттесуін сипаттайтын шама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С) қашықтыққа байланысты уақыттың өзгерісіне тең  шама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k-KZ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2.Күшті қандай әріппен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белгілейді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m                              В) t                              С) F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3.Күш  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бірлігі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.......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қабылданған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килограмм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Ньютон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С) метр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4.Күш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сызбада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кескінделеді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ұшында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бағыты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көрсетілген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түзу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кесінді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бөліктерге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бөлінген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шеңбер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С) спираль 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тәрізді</a:t>
            </a:r>
            <a:endParaRPr lang="ru-RU" sz="2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884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жауабы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670756"/>
              </p:ext>
            </p:extLst>
          </p:nvPr>
        </p:nvGraphicFramePr>
        <p:xfrm>
          <a:off x="1691680" y="2204864"/>
          <a:ext cx="4096663" cy="20547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6824"/>
                <a:gridCol w="1008191"/>
                <a:gridCol w="1005824"/>
                <a:gridCol w="1005824"/>
              </a:tblGrid>
              <a:tr h="1027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27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55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6444208" cy="3783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k-KZ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kk-KZ" sz="3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kk-KZ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kk-KZ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Үйге тарсырма:</a:t>
            </a:r>
          </a:p>
          <a:p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Күш ұғымы туралы өз ойын қорытындылап,шағын эссе жазу.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354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800" b="1" dirty="0" smtClean="0">
                <a:solidFill>
                  <a:srgbClr val="C00000"/>
                </a:solidFill>
              </a:rPr>
              <a:t>СӨЗДІК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2740824"/>
              </p:ext>
            </p:extLst>
          </p:nvPr>
        </p:nvGraphicFramePr>
        <p:xfrm>
          <a:off x="539552" y="1690690"/>
          <a:ext cx="8136904" cy="4455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4296"/>
                <a:gridCol w="2952328"/>
                <a:gridCol w="2520280"/>
              </a:tblGrid>
              <a:tr h="6256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Қазақша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Орысша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Ағылшынша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  <a:tr h="6256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күш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Сила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force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  <a:tr h="6488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 инерция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инерция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Inertia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  <a:tr h="6256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Денелердің әрекеттесуі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Взаимодействие тел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interaction of bodies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  <a:tr h="6256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инерция құбылысы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Явление инерции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The phenomenon of inertia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  <a:tr h="6256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Бағыттас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сонаправленные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in the direction of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  <a:tr h="6256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Қарама-қарсы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2000">
                          <a:effectLst/>
                          <a:cs typeface="Aharoni" panose="02010803020104030203" pitchFamily="2" charset="-79"/>
                        </a:rPr>
                        <a:t>противоположенные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2000" dirty="0">
                          <a:effectLst/>
                          <a:cs typeface="Aharoni" panose="02010803020104030203" pitchFamily="2" charset="-79"/>
                        </a:rPr>
                        <a:t>Opposite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1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ньютон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D:\ньютон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193"/>
            <a:ext cx="9144000" cy="1700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D:\куш вектор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1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куш аныктама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171"/>
            <a:ext cx="9143999" cy="16569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7187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и ньютон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" y="0"/>
            <a:ext cx="913658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173709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2553</TotalTime>
  <Words>594</Words>
  <Application>Microsoft Office PowerPoint</Application>
  <PresentationFormat>Экран (4:3)</PresentationFormat>
  <Paragraphs>180</Paragraphs>
  <Slides>24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Aharoni</vt:lpstr>
      <vt:lpstr>Arial</vt:lpstr>
      <vt:lpstr>Calibri</vt:lpstr>
      <vt:lpstr>Cambria Math</vt:lpstr>
      <vt:lpstr>Century Gothic</vt:lpstr>
      <vt:lpstr>Monotype Corsiva</vt:lpstr>
      <vt:lpstr>Times New Roman</vt:lpstr>
      <vt:lpstr>Wingdings 3</vt:lpstr>
      <vt:lpstr>Легкий дым</vt:lpstr>
      <vt:lpstr>         Сабақ тақырыбы:              Күш </vt:lpstr>
      <vt:lpstr>Презентация PowerPoint</vt:lpstr>
      <vt:lpstr>Презентация PowerPoint</vt:lpstr>
      <vt:lpstr>Презентация PowerPoint</vt:lpstr>
      <vt:lpstr> Тест жауабы:</vt:lpstr>
      <vt:lpstr>Презентация PowerPoint</vt:lpstr>
      <vt:lpstr>СӨЗДІК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КҮШ дегеніміз…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Семья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privet</cp:lastModifiedBy>
  <cp:revision>250</cp:revision>
  <dcterms:created xsi:type="dcterms:W3CDTF">2008-12-23T15:31:24Z</dcterms:created>
  <dcterms:modified xsi:type="dcterms:W3CDTF">2019-11-24T11:35:50Z</dcterms:modified>
</cp:coreProperties>
</file>